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8" r:id="rId3"/>
    <p:sldId id="26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1" r:id="rId14"/>
    <p:sldId id="270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9116"/>
  </p:normalViewPr>
  <p:slideViewPr>
    <p:cSldViewPr snapToGrid="0" snapToObjects="1">
      <p:cViewPr varScale="1">
        <p:scale>
          <a:sx n="102" d="100"/>
          <a:sy n="102" d="100"/>
        </p:scale>
        <p:origin x="11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Anzahl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Tabelle1!$A$2:$A$108</c:f>
              <c:numCache>
                <c:formatCode>General</c:formatCode>
                <c:ptCount val="10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107</c:v>
                </c:pt>
              </c:numCache>
            </c:numRef>
          </c:cat>
          <c:val>
            <c:numRef>
              <c:f>Tabelle1!$B$2:$B$108</c:f>
              <c:numCache>
                <c:formatCode>General</c:formatCode>
                <c:ptCount val="107"/>
                <c:pt idx="0">
                  <c:v>11</c:v>
                </c:pt>
                <c:pt idx="1">
                  <c:v>73</c:v>
                </c:pt>
                <c:pt idx="2">
                  <c:v>153</c:v>
                </c:pt>
                <c:pt idx="3">
                  <c:v>228</c:v>
                </c:pt>
                <c:pt idx="4">
                  <c:v>256</c:v>
                </c:pt>
                <c:pt idx="5">
                  <c:v>263</c:v>
                </c:pt>
                <c:pt idx="6">
                  <c:v>276</c:v>
                </c:pt>
                <c:pt idx="7">
                  <c:v>277</c:v>
                </c:pt>
                <c:pt idx="8">
                  <c:v>309</c:v>
                </c:pt>
                <c:pt idx="9">
                  <c:v>342</c:v>
                </c:pt>
                <c:pt idx="10">
                  <c:v>333</c:v>
                </c:pt>
                <c:pt idx="11">
                  <c:v>332</c:v>
                </c:pt>
                <c:pt idx="12">
                  <c:v>383</c:v>
                </c:pt>
                <c:pt idx="13">
                  <c:v>392</c:v>
                </c:pt>
                <c:pt idx="14">
                  <c:v>394</c:v>
                </c:pt>
                <c:pt idx="15">
                  <c:v>411</c:v>
                </c:pt>
                <c:pt idx="16">
                  <c:v>442</c:v>
                </c:pt>
                <c:pt idx="17">
                  <c:v>408</c:v>
                </c:pt>
                <c:pt idx="18">
                  <c:v>417</c:v>
                </c:pt>
                <c:pt idx="19">
                  <c:v>539</c:v>
                </c:pt>
                <c:pt idx="20">
                  <c:v>580</c:v>
                </c:pt>
                <c:pt idx="21">
                  <c:v>653</c:v>
                </c:pt>
                <c:pt idx="22">
                  <c:v>717</c:v>
                </c:pt>
                <c:pt idx="23">
                  <c:v>780</c:v>
                </c:pt>
                <c:pt idx="24">
                  <c:v>859</c:v>
                </c:pt>
                <c:pt idx="25">
                  <c:v>805</c:v>
                </c:pt>
                <c:pt idx="26">
                  <c:v>785</c:v>
                </c:pt>
                <c:pt idx="27">
                  <c:v>834</c:v>
                </c:pt>
                <c:pt idx="28">
                  <c:v>866</c:v>
                </c:pt>
                <c:pt idx="29">
                  <c:v>857</c:v>
                </c:pt>
                <c:pt idx="30">
                  <c:v>901</c:v>
                </c:pt>
                <c:pt idx="31">
                  <c:v>963</c:v>
                </c:pt>
                <c:pt idx="32">
                  <c:v>977</c:v>
                </c:pt>
                <c:pt idx="33">
                  <c:v>967</c:v>
                </c:pt>
                <c:pt idx="34">
                  <c:v>972</c:v>
                </c:pt>
                <c:pt idx="35">
                  <c:v>924</c:v>
                </c:pt>
                <c:pt idx="36">
                  <c:v>908</c:v>
                </c:pt>
                <c:pt idx="37">
                  <c:v>878</c:v>
                </c:pt>
                <c:pt idx="38">
                  <c:v>891</c:v>
                </c:pt>
                <c:pt idx="39">
                  <c:v>933</c:v>
                </c:pt>
                <c:pt idx="40">
                  <c:v>889</c:v>
                </c:pt>
                <c:pt idx="41">
                  <c:v>871</c:v>
                </c:pt>
                <c:pt idx="42">
                  <c:v>790</c:v>
                </c:pt>
                <c:pt idx="43">
                  <c:v>808</c:v>
                </c:pt>
                <c:pt idx="44">
                  <c:v>765</c:v>
                </c:pt>
                <c:pt idx="45">
                  <c:v>672</c:v>
                </c:pt>
                <c:pt idx="46">
                  <c:v>618</c:v>
                </c:pt>
                <c:pt idx="47">
                  <c:v>639</c:v>
                </c:pt>
                <c:pt idx="48">
                  <c:v>588</c:v>
                </c:pt>
                <c:pt idx="49">
                  <c:v>710</c:v>
                </c:pt>
                <c:pt idx="50">
                  <c:v>683</c:v>
                </c:pt>
                <c:pt idx="51">
                  <c:v>759</c:v>
                </c:pt>
                <c:pt idx="52">
                  <c:v>709</c:v>
                </c:pt>
                <c:pt idx="53">
                  <c:v>749</c:v>
                </c:pt>
                <c:pt idx="54">
                  <c:v>739</c:v>
                </c:pt>
                <c:pt idx="55">
                  <c:v>764</c:v>
                </c:pt>
                <c:pt idx="56">
                  <c:v>829</c:v>
                </c:pt>
                <c:pt idx="57">
                  <c:v>779</c:v>
                </c:pt>
                <c:pt idx="58">
                  <c:v>757</c:v>
                </c:pt>
                <c:pt idx="59">
                  <c:v>795</c:v>
                </c:pt>
                <c:pt idx="60">
                  <c:v>660</c:v>
                </c:pt>
                <c:pt idx="61">
                  <c:v>683</c:v>
                </c:pt>
                <c:pt idx="62">
                  <c:v>667</c:v>
                </c:pt>
                <c:pt idx="63">
                  <c:v>620</c:v>
                </c:pt>
                <c:pt idx="64">
                  <c:v>618</c:v>
                </c:pt>
                <c:pt idx="65">
                  <c:v>652</c:v>
                </c:pt>
                <c:pt idx="66">
                  <c:v>666</c:v>
                </c:pt>
                <c:pt idx="67">
                  <c:v>622</c:v>
                </c:pt>
                <c:pt idx="68">
                  <c:v>632</c:v>
                </c:pt>
                <c:pt idx="69">
                  <c:v>695</c:v>
                </c:pt>
                <c:pt idx="70">
                  <c:v>677</c:v>
                </c:pt>
                <c:pt idx="71">
                  <c:v>687</c:v>
                </c:pt>
                <c:pt idx="72">
                  <c:v>598</c:v>
                </c:pt>
                <c:pt idx="73">
                  <c:v>579</c:v>
                </c:pt>
                <c:pt idx="74">
                  <c:v>564</c:v>
                </c:pt>
                <c:pt idx="75">
                  <c:v>390</c:v>
                </c:pt>
                <c:pt idx="76">
                  <c:v>634</c:v>
                </c:pt>
                <c:pt idx="77">
                  <c:v>824</c:v>
                </c:pt>
                <c:pt idx="78">
                  <c:v>790</c:v>
                </c:pt>
                <c:pt idx="79">
                  <c:v>966</c:v>
                </c:pt>
                <c:pt idx="80">
                  <c:v>974</c:v>
                </c:pt>
                <c:pt idx="81">
                  <c:v>952</c:v>
                </c:pt>
                <c:pt idx="82">
                  <c:v>935</c:v>
                </c:pt>
                <c:pt idx="83">
                  <c:v>896</c:v>
                </c:pt>
                <c:pt idx="84">
                  <c:v>907</c:v>
                </c:pt>
                <c:pt idx="85">
                  <c:v>744</c:v>
                </c:pt>
                <c:pt idx="86">
                  <c:v>719</c:v>
                </c:pt>
                <c:pt idx="87">
                  <c:v>519</c:v>
                </c:pt>
                <c:pt idx="88">
                  <c:v>361</c:v>
                </c:pt>
                <c:pt idx="89">
                  <c:v>344</c:v>
                </c:pt>
                <c:pt idx="90">
                  <c:v>280</c:v>
                </c:pt>
                <c:pt idx="91">
                  <c:v>251</c:v>
                </c:pt>
                <c:pt idx="92">
                  <c:v>166</c:v>
                </c:pt>
                <c:pt idx="93">
                  <c:v>151</c:v>
                </c:pt>
                <c:pt idx="94">
                  <c:v>117</c:v>
                </c:pt>
                <c:pt idx="95">
                  <c:v>91</c:v>
                </c:pt>
                <c:pt idx="96">
                  <c:v>70</c:v>
                </c:pt>
                <c:pt idx="97">
                  <c:v>40</c:v>
                </c:pt>
                <c:pt idx="98">
                  <c:v>35</c:v>
                </c:pt>
                <c:pt idx="99">
                  <c:v>30</c:v>
                </c:pt>
                <c:pt idx="100">
                  <c:v>16</c:v>
                </c:pt>
                <c:pt idx="101">
                  <c:v>17</c:v>
                </c:pt>
                <c:pt idx="102">
                  <c:v>6</c:v>
                </c:pt>
                <c:pt idx="103">
                  <c:v>4</c:v>
                </c:pt>
                <c:pt idx="104">
                  <c:v>5</c:v>
                </c:pt>
                <c:pt idx="105">
                  <c:v>1</c:v>
                </c:pt>
                <c:pt idx="10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7B-451A-B5A3-88A4470DF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435584"/>
        <c:axId val="180367360"/>
      </c:barChart>
      <c:catAx>
        <c:axId val="17843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80367360"/>
        <c:crosses val="autoZero"/>
        <c:auto val="1"/>
        <c:lblAlgn val="ctr"/>
        <c:lblOffset val="100"/>
        <c:tickLblSkip val="5"/>
        <c:noMultiLvlLbl val="0"/>
      </c:catAx>
      <c:valAx>
        <c:axId val="180367360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843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342417390915828E-2"/>
          <c:y val="2.6092110623576695E-2"/>
          <c:w val="0.9312526312879662"/>
          <c:h val="0.90097273879885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</c:f>
              <c:strCache>
                <c:ptCount val="1"/>
                <c:pt idx="0">
                  <c:v>Kirchenkreis</c:v>
                </c:pt>
              </c:strCache>
            </c:strRef>
          </c:cat>
          <c:val>
            <c:numRef>
              <c:f>Tabelle1!$B$2</c:f>
              <c:numCache>
                <c:formatCode>#,##0</c:formatCode>
                <c:ptCount val="1"/>
                <c:pt idx="0">
                  <c:v>66082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4E-4652-8592-6ED5065435F5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Tabelle1!$A$2</c:f>
              <c:strCache>
                <c:ptCount val="1"/>
                <c:pt idx="0">
                  <c:v>Kirchenkreis</c:v>
                </c:pt>
              </c:strCache>
            </c:strRef>
          </c:cat>
          <c:val>
            <c:numRef>
              <c:f>Tabelle1!$C$2</c:f>
              <c:numCache>
                <c:formatCode>#,##0</c:formatCode>
                <c:ptCount val="1"/>
                <c:pt idx="0">
                  <c:v>62062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4E-4652-8592-6ED5065435F5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Tabelle1!$A$2</c:f>
              <c:strCache>
                <c:ptCount val="1"/>
                <c:pt idx="0">
                  <c:v>Kirchenkreis</c:v>
                </c:pt>
              </c:strCache>
            </c:strRef>
          </c:cat>
          <c:val>
            <c:numRef>
              <c:f>Tabelle1!$D$2</c:f>
              <c:numCache>
                <c:formatCode>#,##0</c:formatCode>
                <c:ptCount val="1"/>
                <c:pt idx="0">
                  <c:v>48414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4E-4652-8592-6ED5065435F5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2060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</c:f>
              <c:strCache>
                <c:ptCount val="1"/>
                <c:pt idx="0">
                  <c:v>Kirchenkreis</c:v>
                </c:pt>
              </c:strCache>
            </c:strRef>
          </c:cat>
          <c:val>
            <c:numRef>
              <c:f>Tabelle1!$E$2</c:f>
              <c:numCache>
                <c:formatCode>#,##0</c:formatCode>
                <c:ptCount val="1"/>
                <c:pt idx="0">
                  <c:v>31654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4E-4652-8592-6ED5065435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049664"/>
        <c:axId val="206051200"/>
      </c:barChart>
      <c:catAx>
        <c:axId val="20604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6051200"/>
        <c:crosses val="autoZero"/>
        <c:auto val="1"/>
        <c:lblAlgn val="ctr"/>
        <c:lblOffset val="100"/>
        <c:noMultiLvlLbl val="0"/>
      </c:catAx>
      <c:valAx>
        <c:axId val="206051200"/>
        <c:scaling>
          <c:orientation val="minMax"/>
          <c:max val="70000"/>
          <c:min val="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6049664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5894929580109645"/>
          <c:y val="2.1309344599917512E-2"/>
          <c:w val="0.29402741605640292"/>
          <c:h val="8.78635830797212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342417390915828E-2"/>
          <c:y val="2.6092110623576695E-2"/>
          <c:w val="0.9312526312879662"/>
          <c:h val="0.795571951406837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Tabelle1!$A$2:$A$26</c:f>
              <c:strCache>
                <c:ptCount val="24"/>
                <c:pt idx="0">
                  <c:v>Adlershof</c:v>
                </c:pt>
                <c:pt idx="1">
                  <c:v>Altglienicke</c:v>
                </c:pt>
                <c:pt idx="2">
                  <c:v>Baumschulenweg</c:v>
                </c:pt>
                <c:pt idx="3">
                  <c:v>Biesdorf</c:v>
                </c:pt>
                <c:pt idx="4">
                  <c:v>Bohnsdorf/Grünau</c:v>
                </c:pt>
                <c:pt idx="5">
                  <c:v>Friedrichshagen</c:v>
                </c:pt>
                <c:pt idx="6">
                  <c:v>Hellersdorf</c:v>
                </c:pt>
                <c:pt idx="7">
                  <c:v>Hönow</c:v>
                </c:pt>
                <c:pt idx="8">
                  <c:v>Johannisthal</c:v>
                </c:pt>
                <c:pt idx="9">
                  <c:v>Kaulsdorf</c:v>
                </c:pt>
                <c:pt idx="10">
                  <c:v>Köpenick</c:v>
                </c:pt>
                <c:pt idx="11">
                  <c:v>Lichtenberg</c:v>
                </c:pt>
                <c:pt idx="12">
                  <c:v>Mahlsdorf</c:v>
                </c:pt>
                <c:pt idx="13">
                  <c:v>Marzahn</c:v>
                </c:pt>
                <c:pt idx="14">
                  <c:v>Marzahn-Nord</c:v>
                </c:pt>
                <c:pt idx="15">
                  <c:v>Müggelheim</c:v>
                </c:pt>
                <c:pt idx="16">
                  <c:v>Mühlenfließ</c:v>
                </c:pt>
                <c:pt idx="17">
                  <c:v>Neuenhagen</c:v>
                </c:pt>
                <c:pt idx="18">
                  <c:v>Niederschöneweide</c:v>
                </c:pt>
                <c:pt idx="19">
                  <c:v>Oberschöneweide</c:v>
                </c:pt>
                <c:pt idx="20">
                  <c:v>Paul-Gerhardt</c:v>
                </c:pt>
                <c:pt idx="21">
                  <c:v>Rahnsdorf</c:v>
                </c:pt>
                <c:pt idx="22">
                  <c:v>Schöneiche</c:v>
                </c:pt>
                <c:pt idx="23">
                  <c:v>Treptow</c:v>
                </c:pt>
              </c:strCache>
            </c:strRef>
          </c:cat>
          <c:val>
            <c:numRef>
              <c:f>Tabelle1!$B$2:$B$26</c:f>
              <c:numCache>
                <c:formatCode>#,##0</c:formatCode>
                <c:ptCount val="25"/>
                <c:pt idx="0">
                  <c:v>1519</c:v>
                </c:pt>
                <c:pt idx="1">
                  <c:v>3071</c:v>
                </c:pt>
                <c:pt idx="2">
                  <c:v>2067</c:v>
                </c:pt>
                <c:pt idx="3">
                  <c:v>3620</c:v>
                </c:pt>
                <c:pt idx="4">
                  <c:v>1734</c:v>
                </c:pt>
                <c:pt idx="5">
                  <c:v>2405</c:v>
                </c:pt>
                <c:pt idx="6">
                  <c:v>3687</c:v>
                </c:pt>
                <c:pt idx="7">
                  <c:v>1352</c:v>
                </c:pt>
                <c:pt idx="8">
                  <c:v>1870</c:v>
                </c:pt>
                <c:pt idx="9">
                  <c:v>2674</c:v>
                </c:pt>
                <c:pt idx="10">
                  <c:v>5602</c:v>
                </c:pt>
                <c:pt idx="11">
                  <c:v>5197</c:v>
                </c:pt>
                <c:pt idx="12">
                  <c:v>2783</c:v>
                </c:pt>
                <c:pt idx="13">
                  <c:v>2456</c:v>
                </c:pt>
                <c:pt idx="14">
                  <c:v>4179</c:v>
                </c:pt>
                <c:pt idx="15">
                  <c:v>559</c:v>
                </c:pt>
                <c:pt idx="16">
                  <c:v>2700</c:v>
                </c:pt>
                <c:pt idx="17">
                  <c:v>1803</c:v>
                </c:pt>
                <c:pt idx="18">
                  <c:v>966</c:v>
                </c:pt>
                <c:pt idx="19">
                  <c:v>1885</c:v>
                </c:pt>
                <c:pt idx="20">
                  <c:v>8998</c:v>
                </c:pt>
                <c:pt idx="21">
                  <c:v>1419</c:v>
                </c:pt>
                <c:pt idx="22">
                  <c:v>1440</c:v>
                </c:pt>
                <c:pt idx="23">
                  <c:v>2096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4E-4652-8592-6ED5065435F5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Tabelle1!$A$2:$A$26</c:f>
              <c:strCache>
                <c:ptCount val="24"/>
                <c:pt idx="0">
                  <c:v>Adlershof</c:v>
                </c:pt>
                <c:pt idx="1">
                  <c:v>Altglienicke</c:v>
                </c:pt>
                <c:pt idx="2">
                  <c:v>Baumschulenweg</c:v>
                </c:pt>
                <c:pt idx="3">
                  <c:v>Biesdorf</c:v>
                </c:pt>
                <c:pt idx="4">
                  <c:v>Bohnsdorf/Grünau</c:v>
                </c:pt>
                <c:pt idx="5">
                  <c:v>Friedrichshagen</c:v>
                </c:pt>
                <c:pt idx="6">
                  <c:v>Hellersdorf</c:v>
                </c:pt>
                <c:pt idx="7">
                  <c:v>Hönow</c:v>
                </c:pt>
                <c:pt idx="8">
                  <c:v>Johannisthal</c:v>
                </c:pt>
                <c:pt idx="9">
                  <c:v>Kaulsdorf</c:v>
                </c:pt>
                <c:pt idx="10">
                  <c:v>Köpenick</c:v>
                </c:pt>
                <c:pt idx="11">
                  <c:v>Lichtenberg</c:v>
                </c:pt>
                <c:pt idx="12">
                  <c:v>Mahlsdorf</c:v>
                </c:pt>
                <c:pt idx="13">
                  <c:v>Marzahn</c:v>
                </c:pt>
                <c:pt idx="14">
                  <c:v>Marzahn-Nord</c:v>
                </c:pt>
                <c:pt idx="15">
                  <c:v>Müggelheim</c:v>
                </c:pt>
                <c:pt idx="16">
                  <c:v>Mühlenfließ</c:v>
                </c:pt>
                <c:pt idx="17">
                  <c:v>Neuenhagen</c:v>
                </c:pt>
                <c:pt idx="18">
                  <c:v>Niederschöneweide</c:v>
                </c:pt>
                <c:pt idx="19">
                  <c:v>Oberschöneweide</c:v>
                </c:pt>
                <c:pt idx="20">
                  <c:v>Paul-Gerhardt</c:v>
                </c:pt>
                <c:pt idx="21">
                  <c:v>Rahnsdorf</c:v>
                </c:pt>
                <c:pt idx="22">
                  <c:v>Schöneiche</c:v>
                </c:pt>
                <c:pt idx="23">
                  <c:v>Treptow</c:v>
                </c:pt>
              </c:strCache>
            </c:strRef>
          </c:cat>
          <c:val>
            <c:numRef>
              <c:f>Tabelle1!$C$2:$C$26</c:f>
              <c:numCache>
                <c:formatCode>#,##0</c:formatCode>
                <c:ptCount val="25"/>
                <c:pt idx="0">
                  <c:v>1650</c:v>
                </c:pt>
                <c:pt idx="1">
                  <c:v>2829</c:v>
                </c:pt>
                <c:pt idx="2">
                  <c:v>1959</c:v>
                </c:pt>
                <c:pt idx="3">
                  <c:v>3232</c:v>
                </c:pt>
                <c:pt idx="4">
                  <c:v>1650</c:v>
                </c:pt>
                <c:pt idx="5">
                  <c:v>2246</c:v>
                </c:pt>
                <c:pt idx="6">
                  <c:v>3265</c:v>
                </c:pt>
                <c:pt idx="7">
                  <c:v>1311</c:v>
                </c:pt>
                <c:pt idx="8">
                  <c:v>1898</c:v>
                </c:pt>
                <c:pt idx="9">
                  <c:v>2397</c:v>
                </c:pt>
                <c:pt idx="10">
                  <c:v>5417</c:v>
                </c:pt>
                <c:pt idx="11">
                  <c:v>4826</c:v>
                </c:pt>
                <c:pt idx="12">
                  <c:v>2540</c:v>
                </c:pt>
                <c:pt idx="13">
                  <c:v>2175</c:v>
                </c:pt>
                <c:pt idx="14">
                  <c:v>3620</c:v>
                </c:pt>
                <c:pt idx="15">
                  <c:v>547</c:v>
                </c:pt>
                <c:pt idx="16">
                  <c:v>2339</c:v>
                </c:pt>
                <c:pt idx="17">
                  <c:v>1710</c:v>
                </c:pt>
                <c:pt idx="18">
                  <c:v>1069</c:v>
                </c:pt>
                <c:pt idx="19">
                  <c:v>1960</c:v>
                </c:pt>
                <c:pt idx="20">
                  <c:v>8912</c:v>
                </c:pt>
                <c:pt idx="21">
                  <c:v>1274</c:v>
                </c:pt>
                <c:pt idx="22">
                  <c:v>1304</c:v>
                </c:pt>
                <c:pt idx="23">
                  <c:v>1932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4E-4652-8592-6ED5065435F5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Tabelle1!$A$2:$A$26</c:f>
              <c:strCache>
                <c:ptCount val="24"/>
                <c:pt idx="0">
                  <c:v>Adlershof</c:v>
                </c:pt>
                <c:pt idx="1">
                  <c:v>Altglienicke</c:v>
                </c:pt>
                <c:pt idx="2">
                  <c:v>Baumschulenweg</c:v>
                </c:pt>
                <c:pt idx="3">
                  <c:v>Biesdorf</c:v>
                </c:pt>
                <c:pt idx="4">
                  <c:v>Bohnsdorf/Grünau</c:v>
                </c:pt>
                <c:pt idx="5">
                  <c:v>Friedrichshagen</c:v>
                </c:pt>
                <c:pt idx="6">
                  <c:v>Hellersdorf</c:v>
                </c:pt>
                <c:pt idx="7">
                  <c:v>Hönow</c:v>
                </c:pt>
                <c:pt idx="8">
                  <c:v>Johannisthal</c:v>
                </c:pt>
                <c:pt idx="9">
                  <c:v>Kaulsdorf</c:v>
                </c:pt>
                <c:pt idx="10">
                  <c:v>Köpenick</c:v>
                </c:pt>
                <c:pt idx="11">
                  <c:v>Lichtenberg</c:v>
                </c:pt>
                <c:pt idx="12">
                  <c:v>Mahlsdorf</c:v>
                </c:pt>
                <c:pt idx="13">
                  <c:v>Marzahn</c:v>
                </c:pt>
                <c:pt idx="14">
                  <c:v>Marzahn-Nord</c:v>
                </c:pt>
                <c:pt idx="15">
                  <c:v>Müggelheim</c:v>
                </c:pt>
                <c:pt idx="16">
                  <c:v>Mühlenfließ</c:v>
                </c:pt>
                <c:pt idx="17">
                  <c:v>Neuenhagen</c:v>
                </c:pt>
                <c:pt idx="18">
                  <c:v>Niederschöneweide</c:v>
                </c:pt>
                <c:pt idx="19">
                  <c:v>Oberschöneweide</c:v>
                </c:pt>
                <c:pt idx="20">
                  <c:v>Paul-Gerhardt</c:v>
                </c:pt>
                <c:pt idx="21">
                  <c:v>Rahnsdorf</c:v>
                </c:pt>
                <c:pt idx="22">
                  <c:v>Schöneiche</c:v>
                </c:pt>
                <c:pt idx="23">
                  <c:v>Treptow</c:v>
                </c:pt>
              </c:strCache>
            </c:strRef>
          </c:cat>
          <c:val>
            <c:numRef>
              <c:f>Tabelle1!$D$2:$D$26</c:f>
              <c:numCache>
                <c:formatCode>#,##0</c:formatCode>
                <c:ptCount val="25"/>
                <c:pt idx="0">
                  <c:v>1287</c:v>
                </c:pt>
                <c:pt idx="1">
                  <c:v>2206.62</c:v>
                </c:pt>
                <c:pt idx="2">
                  <c:v>1528.02</c:v>
                </c:pt>
                <c:pt idx="3">
                  <c:v>2520.96</c:v>
                </c:pt>
                <c:pt idx="4">
                  <c:v>1287</c:v>
                </c:pt>
                <c:pt idx="5">
                  <c:v>1751.88</c:v>
                </c:pt>
                <c:pt idx="6">
                  <c:v>2546.6999999999998</c:v>
                </c:pt>
                <c:pt idx="7">
                  <c:v>1022.5799999999999</c:v>
                </c:pt>
                <c:pt idx="8">
                  <c:v>1480.44</c:v>
                </c:pt>
                <c:pt idx="9">
                  <c:v>1869.6599999999999</c:v>
                </c:pt>
                <c:pt idx="10">
                  <c:v>4225.26</c:v>
                </c:pt>
                <c:pt idx="11">
                  <c:v>3764.2799999999997</c:v>
                </c:pt>
                <c:pt idx="12">
                  <c:v>1981.2</c:v>
                </c:pt>
                <c:pt idx="13">
                  <c:v>1696.5</c:v>
                </c:pt>
                <c:pt idx="14">
                  <c:v>2823.6</c:v>
                </c:pt>
                <c:pt idx="15">
                  <c:v>426.65999999999997</c:v>
                </c:pt>
                <c:pt idx="16">
                  <c:v>1824.42</c:v>
                </c:pt>
                <c:pt idx="17">
                  <c:v>1333.8</c:v>
                </c:pt>
                <c:pt idx="18">
                  <c:v>833.81999999999994</c:v>
                </c:pt>
                <c:pt idx="19">
                  <c:v>1528.8</c:v>
                </c:pt>
                <c:pt idx="20">
                  <c:v>6955.26</c:v>
                </c:pt>
                <c:pt idx="21">
                  <c:v>993.72</c:v>
                </c:pt>
                <c:pt idx="22">
                  <c:v>1017.12</c:v>
                </c:pt>
                <c:pt idx="23">
                  <c:v>1506.96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4E-4652-8592-6ED5065435F5}"/>
            </c:ext>
          </c:extLst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2060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Tabelle1!$A$2:$A$26</c:f>
              <c:strCache>
                <c:ptCount val="24"/>
                <c:pt idx="0">
                  <c:v>Adlershof</c:v>
                </c:pt>
                <c:pt idx="1">
                  <c:v>Altglienicke</c:v>
                </c:pt>
                <c:pt idx="2">
                  <c:v>Baumschulenweg</c:v>
                </c:pt>
                <c:pt idx="3">
                  <c:v>Biesdorf</c:v>
                </c:pt>
                <c:pt idx="4">
                  <c:v>Bohnsdorf/Grünau</c:v>
                </c:pt>
                <c:pt idx="5">
                  <c:v>Friedrichshagen</c:v>
                </c:pt>
                <c:pt idx="6">
                  <c:v>Hellersdorf</c:v>
                </c:pt>
                <c:pt idx="7">
                  <c:v>Hönow</c:v>
                </c:pt>
                <c:pt idx="8">
                  <c:v>Johannisthal</c:v>
                </c:pt>
                <c:pt idx="9">
                  <c:v>Kaulsdorf</c:v>
                </c:pt>
                <c:pt idx="10">
                  <c:v>Köpenick</c:v>
                </c:pt>
                <c:pt idx="11">
                  <c:v>Lichtenberg</c:v>
                </c:pt>
                <c:pt idx="12">
                  <c:v>Mahlsdorf</c:v>
                </c:pt>
                <c:pt idx="13">
                  <c:v>Marzahn</c:v>
                </c:pt>
                <c:pt idx="14">
                  <c:v>Marzahn-Nord</c:v>
                </c:pt>
                <c:pt idx="15">
                  <c:v>Müggelheim</c:v>
                </c:pt>
                <c:pt idx="16">
                  <c:v>Mühlenfließ</c:v>
                </c:pt>
                <c:pt idx="17">
                  <c:v>Neuenhagen</c:v>
                </c:pt>
                <c:pt idx="18">
                  <c:v>Niederschöneweide</c:v>
                </c:pt>
                <c:pt idx="19">
                  <c:v>Oberschöneweide</c:v>
                </c:pt>
                <c:pt idx="20">
                  <c:v>Paul-Gerhardt</c:v>
                </c:pt>
                <c:pt idx="21">
                  <c:v>Rahnsdorf</c:v>
                </c:pt>
                <c:pt idx="22">
                  <c:v>Schöneiche</c:v>
                </c:pt>
                <c:pt idx="23">
                  <c:v>Treptow</c:v>
                </c:pt>
              </c:strCache>
            </c:strRef>
          </c:cat>
          <c:val>
            <c:numRef>
              <c:f>Tabelle1!$E$2:$E$26</c:f>
              <c:numCache>
                <c:formatCode>#,##0</c:formatCode>
                <c:ptCount val="25"/>
                <c:pt idx="0">
                  <c:v>841.5</c:v>
                </c:pt>
                <c:pt idx="1">
                  <c:v>1442.79</c:v>
                </c:pt>
                <c:pt idx="2">
                  <c:v>999.09</c:v>
                </c:pt>
                <c:pt idx="3">
                  <c:v>1648.32</c:v>
                </c:pt>
                <c:pt idx="4">
                  <c:v>841.5</c:v>
                </c:pt>
                <c:pt idx="5">
                  <c:v>1145.46</c:v>
                </c:pt>
                <c:pt idx="6">
                  <c:v>1665.15</c:v>
                </c:pt>
                <c:pt idx="7">
                  <c:v>668.61</c:v>
                </c:pt>
                <c:pt idx="8">
                  <c:v>967.98</c:v>
                </c:pt>
                <c:pt idx="9">
                  <c:v>1222.47</c:v>
                </c:pt>
                <c:pt idx="10">
                  <c:v>2762.67</c:v>
                </c:pt>
                <c:pt idx="11">
                  <c:v>2461.2600000000002</c:v>
                </c:pt>
                <c:pt idx="12">
                  <c:v>1295.4000000000001</c:v>
                </c:pt>
                <c:pt idx="13">
                  <c:v>1109.25</c:v>
                </c:pt>
                <c:pt idx="14">
                  <c:v>1846.2</c:v>
                </c:pt>
                <c:pt idx="15">
                  <c:v>278.97000000000003</c:v>
                </c:pt>
                <c:pt idx="16">
                  <c:v>1192.8900000000001</c:v>
                </c:pt>
                <c:pt idx="17">
                  <c:v>872.1</c:v>
                </c:pt>
                <c:pt idx="18">
                  <c:v>545.19000000000005</c:v>
                </c:pt>
                <c:pt idx="19">
                  <c:v>999.6</c:v>
                </c:pt>
                <c:pt idx="20">
                  <c:v>4547.67</c:v>
                </c:pt>
                <c:pt idx="21">
                  <c:v>649.74</c:v>
                </c:pt>
                <c:pt idx="22">
                  <c:v>665.04</c:v>
                </c:pt>
                <c:pt idx="23">
                  <c:v>985.32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4E-4652-8592-6ED5065435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049664"/>
        <c:axId val="206051200"/>
      </c:barChart>
      <c:catAx>
        <c:axId val="20604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6051200"/>
        <c:crosses val="autoZero"/>
        <c:auto val="1"/>
        <c:lblAlgn val="ctr"/>
        <c:lblOffset val="100"/>
        <c:noMultiLvlLbl val="0"/>
      </c:catAx>
      <c:valAx>
        <c:axId val="206051200"/>
        <c:scaling>
          <c:orientation val="minMax"/>
          <c:max val="9000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6049664"/>
        <c:crosses val="autoZero"/>
        <c:crossBetween val="between"/>
        <c:majorUnit val="75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5894929580109645"/>
          <c:y val="2.1309344599917512E-2"/>
          <c:w val="0.29402741605640292"/>
          <c:h val="8.78635830797212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5DF3C-F075-0A4F-8E5F-3D850E32F34C}" type="datetimeFigureOut">
              <a:t>07.03.2023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46872-A543-D347-BB6E-404557219CB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6336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011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541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640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009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3853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080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386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351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685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696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139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167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636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6872-A543-D347-BB6E-404557219CB5}" type="slidenum"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85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D0D1B3-986F-AA26-2F6E-B8672BDD3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AFED778-F1D2-C7C8-87A8-0A62EE926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F314DF-6808-8512-97AA-B634BAAC6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92F3D7-AFD3-D65A-8AE2-7DC0694D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8F8E12-706A-0318-2696-AA2E917FC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742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DFC6B8-9A02-A1BD-5A73-E8999C0E6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A775C9-DAB1-99BC-3624-4B2851167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BFF7D3-EA6E-A633-0C7D-6494DA65E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98AAFC-232E-50E9-C30F-9B6754E6F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9A1643-A584-6409-E9DD-EF6C2F90F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18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8604F61-7555-DF43-A1E8-32CC11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1DB5C8-71E2-5CAE-65C8-D4E221676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2BF803-74F9-D6E3-CFE7-5CFA47DE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C4E178-A913-92B2-D776-59510C77D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A5B975-F7F0-E429-0091-604D9D76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66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BD6127-EEC0-92B2-0FA1-87B25B8BE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E38DD5-ED68-F9E0-A743-33E28C167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2D81FC-6248-9723-1057-04AFF3FB5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75B395-ACEC-B301-407A-2376ECF25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375805-375F-2D54-7486-D0C9168F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65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CCD2DA-DB06-8D58-777D-EE1BB0EDD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0F7DF0-EFE0-0381-FF92-32FCDDAC6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80895C-2E33-BA8B-0873-724A05A6C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D113E3-C0E7-E66F-B0F4-91E8EBEEF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F49E51-FD2F-7D15-CCB5-E1635EBE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48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11B3F-126F-6BA6-4A16-3F07C097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38FB33-9705-7D09-00FD-B1DD75C55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4E5EC74-71D6-FF2A-DBD9-5BEC91D80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50CEAF-C0D9-7E01-3867-D89C2CCE0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960DF9-818C-14EB-F5BA-CEB59AA57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AFE311-2E9E-B756-5D31-855A30DA7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60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FD8283-0CF8-D9E8-7068-0A2E80254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FEFE08-43DA-DD3A-7476-88797B964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85A114-C974-8D4F-9843-5275DBED3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61B3D85-6453-3CA7-0621-6312F4C1E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413ABDB-B1B0-5421-524C-4660688AB5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04D9CF4-BF85-E567-95CE-BE7414E9E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609D2CE-0AE0-DBCE-F505-23CB004C4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C65F019-912E-CFDD-C49A-3144A572F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9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129D5-EC34-0E90-CCC2-908B3A1D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A4B08D5-FEE7-AD25-8F5D-107C8518C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2DC86E-9233-E3EC-9401-1937B0C7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F8CF36-3B63-77E9-CC0D-D9871D5C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88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BBF35E-A78A-401D-37A8-9CBCD0FBA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C99FD0B-0526-15BF-74BD-12C6CFDC8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851701-5678-B27E-CAE8-8411109FA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9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654559-957A-1511-4B5E-CC0841F5C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E4A3F6-6D09-E751-81CA-22FEBCEEB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BAD7174-FCAC-10EC-FBB7-FDC5B90AA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BBEF35-7C9F-AAFF-3033-465A36DB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3056BE-49F2-2774-AFB7-D21245D1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57AB60-5613-84A6-1348-D129F0473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65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9F1F7-F6B3-8486-C30E-98078309F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6EE1F6-CB14-581B-5F64-3264A89C54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229467-765B-8279-6099-70489FCEF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F18E8D-0A79-C368-7D33-CAF2AB311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6CEDCF-9C48-7F95-2D19-677C17FA5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856A23-CFE8-E1E2-6A86-8003E5680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21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9DFEF34-9929-D982-E1C7-30E8C0A0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662D8E-9A7B-043A-8352-11CB4EFA4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CB5E3F-5EAC-484A-B0D4-922F3E37E7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6E2E-AF87-A445-8CFF-2D15982A73AA}" type="datetimeFigureOut">
              <a:t>07.03.2023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3184AE-9D57-821B-5592-C62AA90A6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1541A0-7FE7-E451-5720-04BADD93E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099C6-59D1-B347-AFE9-E45E5D85780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160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4.xlsx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.xlsx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FBC08F5-6A1E-9C07-65C9-9E5A81C658AA}"/>
              </a:ext>
            </a:extLst>
          </p:cNvPr>
          <p:cNvSpPr txBox="1"/>
          <p:nvPr/>
        </p:nvSpPr>
        <p:spPr>
          <a:xfrm>
            <a:off x="1218313" y="874100"/>
            <a:ext cx="9755373" cy="2298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8640"/>
              </a:lnSpc>
            </a:pPr>
            <a:r>
              <a:rPr lang="de-DE" sz="7200" b="1" dirty="0">
                <a:solidFill>
                  <a:schemeClr val="bg1"/>
                </a:solidFill>
              </a:rPr>
              <a:t>Bericht zum</a:t>
            </a:r>
          </a:p>
          <a:p>
            <a:pPr algn="ctr">
              <a:lnSpc>
                <a:spcPts val="8640"/>
              </a:lnSpc>
            </a:pPr>
            <a:r>
              <a:rPr lang="de-DE" sz="7200" b="1" dirty="0">
                <a:solidFill>
                  <a:schemeClr val="bg1"/>
                </a:solidFill>
              </a:rPr>
              <a:t>Kirchenkreis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D8AFAF8-6615-5D8D-1355-8500268E5001}"/>
              </a:ext>
            </a:extLst>
          </p:cNvPr>
          <p:cNvSpPr txBox="1"/>
          <p:nvPr/>
        </p:nvSpPr>
        <p:spPr>
          <a:xfrm>
            <a:off x="6969042" y="5257800"/>
            <a:ext cx="369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www.ekbso.de</a:t>
            </a:r>
            <a:endParaRPr lang="de-DE" sz="4000" dirty="0">
              <a:solidFill>
                <a:schemeClr val="bg1"/>
              </a:solidFill>
            </a:endParaRPr>
          </a:p>
        </p:txBody>
      </p:sp>
      <p:pic>
        <p:nvPicPr>
          <p:cNvPr id="7" name="Grafik 6" descr="Ein Bild, das Text enthält.&#10;&#10;Automatisch generierte Beschreibung">
            <a:extLst>
              <a:ext uri="{FF2B5EF4-FFF2-40B4-BE49-F238E27FC236}">
                <a16:creationId xmlns:a16="http://schemas.microsoft.com/office/drawing/2014/main" id="{5D932DFF-39A9-8623-CB33-793AD5B371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566" y="4974887"/>
            <a:ext cx="6328251" cy="134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143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FBC08F5-6A1E-9C07-65C9-9E5A81C658AA}"/>
              </a:ext>
            </a:extLst>
          </p:cNvPr>
          <p:cNvSpPr txBox="1"/>
          <p:nvPr/>
        </p:nvSpPr>
        <p:spPr>
          <a:xfrm>
            <a:off x="1016000" y="905795"/>
            <a:ext cx="97553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Entwicklung Gemeindemitglieder 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von 2013 bis 2020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Hochrechnung 2030 und 2060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5D9999F-A95B-4C4A-96E0-5DCC946615B5}"/>
              </a:ext>
            </a:extLst>
          </p:cNvPr>
          <p:cNvSpPr txBox="1"/>
          <p:nvPr/>
        </p:nvSpPr>
        <p:spPr>
          <a:xfrm>
            <a:off x="6969042" y="5257800"/>
            <a:ext cx="369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www.ekbso.de</a:t>
            </a:r>
            <a:endParaRPr lang="de-DE" sz="4000" dirty="0">
              <a:solidFill>
                <a:schemeClr val="bg1"/>
              </a:solidFill>
            </a:endParaRPr>
          </a:p>
        </p:txBody>
      </p:sp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2629FCE3-5E42-4422-B31B-BD9CE9952E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566" y="4974887"/>
            <a:ext cx="6328251" cy="134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93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E69F9D1-7C5A-4AFB-8B32-57A7A972B227}"/>
              </a:ext>
            </a:extLst>
          </p:cNvPr>
          <p:cNvSpPr txBox="1"/>
          <p:nvPr/>
        </p:nvSpPr>
        <p:spPr>
          <a:xfrm>
            <a:off x="201085" y="6440145"/>
            <a:ext cx="5059071" cy="27699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KVA Berlin Süd-Ost (eigene einfache Hochrechnung 2030 und 2060)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070BC9A-50B2-46A7-8567-D125BA495D06}"/>
              </a:ext>
            </a:extLst>
          </p:cNvPr>
          <p:cNvSpPr txBox="1"/>
          <p:nvPr/>
        </p:nvSpPr>
        <p:spPr>
          <a:xfrm>
            <a:off x="204807" y="165325"/>
            <a:ext cx="461665" cy="957038"/>
          </a:xfrm>
          <a:prstGeom prst="rect">
            <a:avLst/>
          </a:prstGeom>
          <a:noFill/>
        </p:spPr>
        <p:txBody>
          <a:bodyPr vert="vert270" wrap="square" rtlCol="0" anchor="ctr" anchorCtr="1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Anzahl</a:t>
            </a:r>
          </a:p>
        </p:txBody>
      </p:sp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90F91553-BC20-4AEB-B964-D549C831A7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7687255"/>
              </p:ext>
            </p:extLst>
          </p:nvPr>
        </p:nvGraphicFramePr>
        <p:xfrm>
          <a:off x="627196" y="123158"/>
          <a:ext cx="9265919" cy="6265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42617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E69F9D1-7C5A-4AFB-8B32-57A7A972B227}"/>
              </a:ext>
            </a:extLst>
          </p:cNvPr>
          <p:cNvSpPr txBox="1"/>
          <p:nvPr/>
        </p:nvSpPr>
        <p:spPr>
          <a:xfrm>
            <a:off x="201085" y="6440145"/>
            <a:ext cx="5059071" cy="27699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KVA Berlin Süd-Ost (eigene einfache Hochrechnung 2030 und 2060)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070BC9A-50B2-46A7-8567-D125BA495D06}"/>
              </a:ext>
            </a:extLst>
          </p:cNvPr>
          <p:cNvSpPr txBox="1"/>
          <p:nvPr/>
        </p:nvSpPr>
        <p:spPr>
          <a:xfrm>
            <a:off x="204807" y="165325"/>
            <a:ext cx="461665" cy="957038"/>
          </a:xfrm>
          <a:prstGeom prst="rect">
            <a:avLst/>
          </a:prstGeom>
          <a:noFill/>
        </p:spPr>
        <p:txBody>
          <a:bodyPr vert="vert270" wrap="square" rtlCol="0" anchor="ctr" anchorCtr="1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Anzahl</a:t>
            </a:r>
          </a:p>
        </p:txBody>
      </p:sp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90F91553-BC20-4AEB-B964-D549C831A7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7886583"/>
              </p:ext>
            </p:extLst>
          </p:nvPr>
        </p:nvGraphicFramePr>
        <p:xfrm>
          <a:off x="627196" y="123158"/>
          <a:ext cx="9265919" cy="6265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31810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E69F9D1-7C5A-4AFB-8B32-57A7A972B227}"/>
              </a:ext>
            </a:extLst>
          </p:cNvPr>
          <p:cNvSpPr txBox="1"/>
          <p:nvPr/>
        </p:nvSpPr>
        <p:spPr>
          <a:xfrm>
            <a:off x="7029921" y="6471007"/>
            <a:ext cx="5059071" cy="27699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KVA Berlin Süd-Ost (eigene einfache Hochrechnung 2030 und 2060)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FB10394B-058E-4077-950B-EA336A4503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54226"/>
              </p:ext>
            </p:extLst>
          </p:nvPr>
        </p:nvGraphicFramePr>
        <p:xfrm>
          <a:off x="689530" y="36918"/>
          <a:ext cx="5004699" cy="6731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6" imgW="4610160" imgH="6200955" progId="Excel.Sheet.12">
                  <p:embed/>
                </p:oleObj>
              </mc:Choice>
              <mc:Fallback>
                <p:oleObj name="Worksheet" r:id="rId6" imgW="4610160" imgH="62009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9530" y="36918"/>
                        <a:ext cx="5004699" cy="67315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3966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FBC08F5-6A1E-9C07-65C9-9E5A81C658AA}"/>
              </a:ext>
            </a:extLst>
          </p:cNvPr>
          <p:cNvSpPr txBox="1"/>
          <p:nvPr/>
        </p:nvSpPr>
        <p:spPr>
          <a:xfrm>
            <a:off x="1016000" y="905795"/>
            <a:ext cx="97553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Vielen Dank 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für Ihre Aufmerksamkeit!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5D9999F-A95B-4C4A-96E0-5DCC946615B5}"/>
              </a:ext>
            </a:extLst>
          </p:cNvPr>
          <p:cNvSpPr txBox="1"/>
          <p:nvPr/>
        </p:nvSpPr>
        <p:spPr>
          <a:xfrm>
            <a:off x="6969042" y="5257800"/>
            <a:ext cx="369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www.ekbso.de</a:t>
            </a:r>
            <a:endParaRPr lang="de-DE" sz="4000" dirty="0">
              <a:solidFill>
                <a:schemeClr val="bg1"/>
              </a:solidFill>
            </a:endParaRPr>
          </a:p>
        </p:txBody>
      </p:sp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2629FCE3-5E42-4422-B31B-BD9CE9952E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566" y="4974887"/>
            <a:ext cx="6328251" cy="134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36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FBC08F5-6A1E-9C07-65C9-9E5A81C658AA}"/>
              </a:ext>
            </a:extLst>
          </p:cNvPr>
          <p:cNvSpPr txBox="1"/>
          <p:nvPr/>
        </p:nvSpPr>
        <p:spPr>
          <a:xfrm>
            <a:off x="1016000" y="905795"/>
            <a:ext cx="97553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Gemeindeglieder/Kinder 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von 0-17 Jahren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5D9999F-A95B-4C4A-96E0-5DCC946615B5}"/>
              </a:ext>
            </a:extLst>
          </p:cNvPr>
          <p:cNvSpPr txBox="1"/>
          <p:nvPr/>
        </p:nvSpPr>
        <p:spPr>
          <a:xfrm>
            <a:off x="6969042" y="5257800"/>
            <a:ext cx="369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www.ekbso.de</a:t>
            </a:r>
            <a:endParaRPr lang="de-DE" sz="4000" dirty="0">
              <a:solidFill>
                <a:schemeClr val="bg1"/>
              </a:solidFill>
            </a:endParaRPr>
          </a:p>
        </p:txBody>
      </p:sp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2629FCE3-5E42-4422-B31B-BD9CE9952E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566" y="4974887"/>
            <a:ext cx="6328251" cy="134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21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C346D78F-3D06-46FB-B1D3-B2182DB62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73363"/>
              </p:ext>
            </p:extLst>
          </p:nvPr>
        </p:nvGraphicFramePr>
        <p:xfrm>
          <a:off x="762000" y="101341"/>
          <a:ext cx="8693084" cy="665479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1678657">
                  <a:extLst>
                    <a:ext uri="{9D8B030D-6E8A-4147-A177-3AD203B41FA5}">
                      <a16:colId xmlns:a16="http://schemas.microsoft.com/office/drawing/2014/main" val="475474979"/>
                    </a:ext>
                  </a:extLst>
                </a:gridCol>
                <a:gridCol w="1399388">
                  <a:extLst>
                    <a:ext uri="{9D8B030D-6E8A-4147-A177-3AD203B41FA5}">
                      <a16:colId xmlns:a16="http://schemas.microsoft.com/office/drawing/2014/main" val="2639604371"/>
                    </a:ext>
                  </a:extLst>
                </a:gridCol>
                <a:gridCol w="144312">
                  <a:extLst>
                    <a:ext uri="{9D8B030D-6E8A-4147-A177-3AD203B41FA5}">
                      <a16:colId xmlns:a16="http://schemas.microsoft.com/office/drawing/2014/main" val="1823647911"/>
                    </a:ext>
                  </a:extLst>
                </a:gridCol>
                <a:gridCol w="892109">
                  <a:extLst>
                    <a:ext uri="{9D8B030D-6E8A-4147-A177-3AD203B41FA5}">
                      <a16:colId xmlns:a16="http://schemas.microsoft.com/office/drawing/2014/main" val="3438715675"/>
                    </a:ext>
                  </a:extLst>
                </a:gridCol>
                <a:gridCol w="1141375">
                  <a:extLst>
                    <a:ext uri="{9D8B030D-6E8A-4147-A177-3AD203B41FA5}">
                      <a16:colId xmlns:a16="http://schemas.microsoft.com/office/drawing/2014/main" val="1425665698"/>
                    </a:ext>
                  </a:extLst>
                </a:gridCol>
                <a:gridCol w="1141375">
                  <a:extLst>
                    <a:ext uri="{9D8B030D-6E8A-4147-A177-3AD203B41FA5}">
                      <a16:colId xmlns:a16="http://schemas.microsoft.com/office/drawing/2014/main" val="618683944"/>
                    </a:ext>
                  </a:extLst>
                </a:gridCol>
                <a:gridCol w="104953">
                  <a:extLst>
                    <a:ext uri="{9D8B030D-6E8A-4147-A177-3AD203B41FA5}">
                      <a16:colId xmlns:a16="http://schemas.microsoft.com/office/drawing/2014/main" val="1916850034"/>
                    </a:ext>
                  </a:extLst>
                </a:gridCol>
                <a:gridCol w="1049540">
                  <a:extLst>
                    <a:ext uri="{9D8B030D-6E8A-4147-A177-3AD203B41FA5}">
                      <a16:colId xmlns:a16="http://schemas.microsoft.com/office/drawing/2014/main" val="2336447467"/>
                    </a:ext>
                  </a:extLst>
                </a:gridCol>
                <a:gridCol w="1141375">
                  <a:extLst>
                    <a:ext uri="{9D8B030D-6E8A-4147-A177-3AD203B41FA5}">
                      <a16:colId xmlns:a16="http://schemas.microsoft.com/office/drawing/2014/main" val="361568374"/>
                    </a:ext>
                  </a:extLst>
                </a:gridCol>
              </a:tblGrid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Gesamt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Kinder 0-17 Jahren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prozentualer Anteil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994652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Gemeindeglieder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Gesamt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getauft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nicht getauft</a:t>
                      </a:r>
                      <a:endParaRPr lang="de-DE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getauft</a:t>
                      </a:r>
                      <a:endParaRPr lang="de-DE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nicht getauft</a:t>
                      </a:r>
                      <a:endParaRPr lang="de-DE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104334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Adlershof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1.650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377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209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44,56%</a:t>
                      </a:r>
                      <a:endParaRPr lang="de-DE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55,44%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98499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Altglienicke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2.829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1.009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653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35,28%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64,72%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755268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Baumschulenweg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1.959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368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271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26,36%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73,64%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962819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Biesdorf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3.232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768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474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38,28%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61,72%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960368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Bohnsdorf-Grünau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1.650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41,44%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58,56%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320033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Friedrichshagen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2.246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50,77%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49,23%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160264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Hellersdorf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3.265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996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753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24,40%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75,60%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880453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Hönow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1.311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251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28,69%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71,31%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034626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Johannisthal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1.898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474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37,34%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62,66%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630100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Kaulsdorf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2.397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598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360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39,80%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60,20%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613133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Köpenick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5.417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1.255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480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775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38,25%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61,75%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70481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Lichtenberg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4.826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1.063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800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24,74%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75,26%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509540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Mahlsdorf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2.540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628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48,09%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51,91%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387026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Marzahn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2.175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559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399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28,62%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71,38%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97686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Marzahn-Nord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3.620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1.059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816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22,95%</a:t>
                      </a:r>
                      <a:endParaRPr lang="de-DE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77,05%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922675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Müggelheim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547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155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49,03%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50,97%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374826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Mühlenfließ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2.339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594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50,51%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49,49%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528087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Neuenhagen-Dahlwitz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1.710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523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241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46,08%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53,92%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830767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Niederschöneweide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1.069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25,45%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74,55%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08210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Oberschöneweide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1.960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439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26,65%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73,35%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718508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Paul-Gerhardt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8.912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2.560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961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1.599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37,54%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62,46%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330621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Rahnsdorf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1.274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48,57%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51,43%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1442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Schöneiche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1.304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366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51,09%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48,91%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647685"/>
                  </a:ext>
                </a:extLst>
              </a:tr>
              <a:tr h="23784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Treptow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1.932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657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499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24,05%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75,95%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108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34444"/>
                  </a:ext>
                </a:extLst>
              </a:tr>
              <a:tr h="249736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Kirchenkreis gesamt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62.062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16.288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5.818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10.470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35,72%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64,28%</a:t>
                      </a:r>
                      <a:endParaRPr lang="de-D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2" marR="5832" marT="7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452717"/>
                  </a:ext>
                </a:extLst>
              </a:tr>
            </a:tbl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963C642D-2E5E-44A6-A29B-BBA49F02728C}"/>
              </a:ext>
            </a:extLst>
          </p:cNvPr>
          <p:cNvSpPr txBox="1"/>
          <p:nvPr/>
        </p:nvSpPr>
        <p:spPr>
          <a:xfrm>
            <a:off x="9746897" y="6456223"/>
            <a:ext cx="1970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schemeClr val="bg1"/>
                </a:solidFill>
              </a:rPr>
              <a:t>Stand: 01.01.2021</a:t>
            </a:r>
          </a:p>
        </p:txBody>
      </p:sp>
    </p:spTree>
    <p:extLst>
      <p:ext uri="{BB962C8B-B14F-4D97-AF65-F5344CB8AC3E}">
        <p14:creationId xmlns:p14="http://schemas.microsoft.com/office/powerpoint/2010/main" val="1373220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8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3744000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FBC08F5-6A1E-9C07-65C9-9E5A81C658AA}"/>
              </a:ext>
            </a:extLst>
          </p:cNvPr>
          <p:cNvSpPr txBox="1"/>
          <p:nvPr/>
        </p:nvSpPr>
        <p:spPr>
          <a:xfrm>
            <a:off x="1016000" y="905795"/>
            <a:ext cx="97553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>
                <a:solidFill>
                  <a:schemeClr val="bg1"/>
                </a:solidFill>
              </a:rPr>
              <a:t>Entwicklung Gemeindegliederzahlen 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</a:rPr>
              <a:t>Jahre 2000 und 2020 sowie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</a:rPr>
              <a:t>2001 und 2021 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</a:rPr>
              <a:t>im Kirchenkreis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5F40CC8-C6C2-40CA-966D-53983901DE95}"/>
              </a:ext>
            </a:extLst>
          </p:cNvPr>
          <p:cNvSpPr txBox="1"/>
          <p:nvPr/>
        </p:nvSpPr>
        <p:spPr>
          <a:xfrm>
            <a:off x="6969042" y="5257800"/>
            <a:ext cx="369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www.ekbso.de</a:t>
            </a:r>
            <a:endParaRPr lang="de-DE" sz="4000" dirty="0">
              <a:solidFill>
                <a:schemeClr val="bg1"/>
              </a:solidFill>
            </a:endParaRPr>
          </a:p>
        </p:txBody>
      </p:sp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AA6F6C6C-101C-4DF0-9022-2769E77CCE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566" y="4974887"/>
            <a:ext cx="6328251" cy="134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8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6" y="3752513"/>
            <a:ext cx="12198366" cy="3114000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2C6E8F2E-381B-46AC-BEF3-81214D2C4E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705694"/>
              </p:ext>
            </p:extLst>
          </p:nvPr>
        </p:nvGraphicFramePr>
        <p:xfrm>
          <a:off x="604513" y="0"/>
          <a:ext cx="7815812" cy="6777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Worksheet" r:id="rId6" imgW="5952960" imgH="5162550" progId="Excel.Sheet.12">
                  <p:embed/>
                </p:oleObj>
              </mc:Choice>
              <mc:Fallback>
                <p:oleObj name="Worksheet" r:id="rId6" imgW="5952960" imgH="51625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4513" y="0"/>
                        <a:ext cx="7815812" cy="67778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030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FBC08F5-6A1E-9C07-65C9-9E5A81C658AA}"/>
              </a:ext>
            </a:extLst>
          </p:cNvPr>
          <p:cNvSpPr txBox="1"/>
          <p:nvPr/>
        </p:nvSpPr>
        <p:spPr>
          <a:xfrm>
            <a:off x="1016000" y="905795"/>
            <a:ext cx="975537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de-DE" sz="44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Entwicklung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de-DE" sz="44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Anteil ev. Christen/Einwohner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de-DE" sz="44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 den Jahren 2013 und 2019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de-DE" sz="4400" b="1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im Kirchenkreis</a:t>
            </a:r>
            <a:endParaRPr lang="de-DE" sz="3600" b="1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5D9999F-A95B-4C4A-96E0-5DCC946615B5}"/>
              </a:ext>
            </a:extLst>
          </p:cNvPr>
          <p:cNvSpPr txBox="1"/>
          <p:nvPr/>
        </p:nvSpPr>
        <p:spPr>
          <a:xfrm>
            <a:off x="6969042" y="5257800"/>
            <a:ext cx="369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www.ekbso.de</a:t>
            </a:r>
            <a:endParaRPr lang="de-DE" sz="4000" dirty="0">
              <a:solidFill>
                <a:schemeClr val="bg1"/>
              </a:solidFill>
            </a:endParaRPr>
          </a:p>
        </p:txBody>
      </p:sp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2629FCE3-5E42-4422-B31B-BD9CE9952E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566" y="4974887"/>
            <a:ext cx="6328251" cy="134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660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5BF434E8-0E8D-4A81-9A60-1C93C3EBB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151874"/>
              </p:ext>
            </p:extLst>
          </p:nvPr>
        </p:nvGraphicFramePr>
        <p:xfrm>
          <a:off x="611369" y="41103"/>
          <a:ext cx="6430454" cy="6775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Worksheet" r:id="rId6" imgW="5143680" imgH="5419905" progId="Excel.Sheet.8">
                  <p:embed/>
                </p:oleObj>
              </mc:Choice>
              <mc:Fallback>
                <p:oleObj name="Worksheet" r:id="rId6" imgW="5143680" imgH="541990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1369" y="41103"/>
                        <a:ext cx="6430454" cy="677579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965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FBC08F5-6A1E-9C07-65C9-9E5A81C658AA}"/>
              </a:ext>
            </a:extLst>
          </p:cNvPr>
          <p:cNvSpPr txBox="1"/>
          <p:nvPr/>
        </p:nvSpPr>
        <p:spPr>
          <a:xfrm>
            <a:off x="1016000" y="905795"/>
            <a:ext cx="97553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Gemeindemitglieder 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Kirchenkreis Berlin Süd-Ost nach Alter </a:t>
            </a:r>
          </a:p>
          <a:p>
            <a:pPr algn="ctr"/>
            <a:r>
              <a:rPr lang="de-DE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(Stand 2020)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5D9999F-A95B-4C4A-96E0-5DCC946615B5}"/>
              </a:ext>
            </a:extLst>
          </p:cNvPr>
          <p:cNvSpPr txBox="1"/>
          <p:nvPr/>
        </p:nvSpPr>
        <p:spPr>
          <a:xfrm>
            <a:off x="6969042" y="5257800"/>
            <a:ext cx="369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www.ekbso.de</a:t>
            </a:r>
            <a:endParaRPr lang="de-DE" sz="4000" dirty="0">
              <a:solidFill>
                <a:schemeClr val="bg1"/>
              </a:solidFill>
            </a:endParaRPr>
          </a:p>
        </p:txBody>
      </p:sp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2629FCE3-5E42-4422-B31B-BD9CE9952E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3566" y="4974887"/>
            <a:ext cx="6328251" cy="134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8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62D4A6-9D8B-272F-E762-79BDCC0B6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19F52F-3534-D166-A439-B7052BEDC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A449656-E753-F2C3-1161-E4606D727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8929"/>
            <a:ext cx="12191999" cy="564469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D075EA0-8822-BBDA-A97C-B84B2E63E2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745624"/>
            <a:ext cx="12198366" cy="311400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E69F9D1-7C5A-4AFB-8B32-57A7A972B227}"/>
              </a:ext>
            </a:extLst>
          </p:cNvPr>
          <p:cNvSpPr txBox="1"/>
          <p:nvPr/>
        </p:nvSpPr>
        <p:spPr>
          <a:xfrm>
            <a:off x="201086" y="6440145"/>
            <a:ext cx="1948226" cy="27699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Quelle: KVA Berlin Süd-Ost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070BC9A-50B2-46A7-8567-D125BA495D06}"/>
              </a:ext>
            </a:extLst>
          </p:cNvPr>
          <p:cNvSpPr txBox="1"/>
          <p:nvPr/>
        </p:nvSpPr>
        <p:spPr>
          <a:xfrm>
            <a:off x="204807" y="165325"/>
            <a:ext cx="461665" cy="957038"/>
          </a:xfrm>
          <a:prstGeom prst="rect">
            <a:avLst/>
          </a:prstGeom>
          <a:noFill/>
        </p:spPr>
        <p:txBody>
          <a:bodyPr vert="vert270" wrap="square" rtlCol="0" anchor="ctr" anchorCtr="1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Anzahl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D490FCC-A8F0-4E46-9A7E-0BCEA39EE90C}"/>
              </a:ext>
            </a:extLst>
          </p:cNvPr>
          <p:cNvSpPr txBox="1"/>
          <p:nvPr/>
        </p:nvSpPr>
        <p:spPr>
          <a:xfrm>
            <a:off x="9248384" y="6336229"/>
            <a:ext cx="954560" cy="36933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Jahre</a:t>
            </a:r>
          </a:p>
        </p:txBody>
      </p:sp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2438A24F-D9E5-44F2-8AE6-5B9231E700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0103364"/>
              </p:ext>
            </p:extLst>
          </p:nvPr>
        </p:nvGraphicFramePr>
        <p:xfrm>
          <a:off x="666472" y="77103"/>
          <a:ext cx="9322941" cy="6264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51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Office PowerPoint</Application>
  <PresentationFormat>Breitbild</PresentationFormat>
  <Paragraphs>299</Paragraphs>
  <Slides>14</Slides>
  <Notes>14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verdana</vt:lpstr>
      <vt:lpstr>Office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Jürgen Bosenius</dc:creator>
  <cp:lastModifiedBy>Michaela Langer</cp:lastModifiedBy>
  <cp:revision>37</cp:revision>
  <dcterms:created xsi:type="dcterms:W3CDTF">2022-07-18T04:49:24Z</dcterms:created>
  <dcterms:modified xsi:type="dcterms:W3CDTF">2023-03-07T14:17:05Z</dcterms:modified>
</cp:coreProperties>
</file>